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309" r:id="rId3"/>
    <p:sldId id="301" r:id="rId4"/>
    <p:sldId id="269" r:id="rId5"/>
    <p:sldId id="279" r:id="rId6"/>
    <p:sldId id="282" r:id="rId7"/>
    <p:sldId id="281" r:id="rId8"/>
    <p:sldId id="283" r:id="rId9"/>
    <p:sldId id="270" r:id="rId10"/>
    <p:sldId id="258" r:id="rId11"/>
    <p:sldId id="284" r:id="rId12"/>
    <p:sldId id="267" r:id="rId13"/>
    <p:sldId id="285" r:id="rId14"/>
    <p:sldId id="286" r:id="rId15"/>
    <p:sldId id="271" r:id="rId16"/>
    <p:sldId id="272" r:id="rId17"/>
    <p:sldId id="273" r:id="rId18"/>
    <p:sldId id="259" r:id="rId19"/>
    <p:sldId id="260" r:id="rId20"/>
    <p:sldId id="261" r:id="rId21"/>
    <p:sldId id="262" r:id="rId22"/>
    <p:sldId id="263" r:id="rId23"/>
    <p:sldId id="264" r:id="rId24"/>
    <p:sldId id="266" r:id="rId25"/>
    <p:sldId id="275" r:id="rId26"/>
    <p:sldId id="287" r:id="rId27"/>
    <p:sldId id="289" r:id="rId28"/>
    <p:sldId id="291" r:id="rId29"/>
    <p:sldId id="303" r:id="rId30"/>
    <p:sldId id="302" r:id="rId31"/>
    <p:sldId id="304" r:id="rId32"/>
    <p:sldId id="305" r:id="rId33"/>
    <p:sldId id="306" r:id="rId34"/>
    <p:sldId id="307" r:id="rId35"/>
    <p:sldId id="308" r:id="rId36"/>
    <p:sldId id="297" r:id="rId37"/>
    <p:sldId id="298" r:id="rId38"/>
    <p:sldId id="299" r:id="rId39"/>
    <p:sldId id="30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Darr" initials="LD" lastIdx="19" clrIdx="0">
    <p:extLst>
      <p:ext uri="{19B8F6BF-5375-455C-9EA6-DF929625EA0E}">
        <p15:presenceInfo xmlns:p15="http://schemas.microsoft.com/office/powerpoint/2012/main" userId="0a601551954fed73" providerId="Windows Live"/>
      </p:ext>
    </p:extLst>
  </p:cmAuthor>
  <p:cmAuthor id="2" name="Crowder, Michael" initials="CM" lastIdx="10" clrIdx="1">
    <p:extLst>
      <p:ext uri="{19B8F6BF-5375-455C-9EA6-DF929625EA0E}">
        <p15:presenceInfo xmlns:p15="http://schemas.microsoft.com/office/powerpoint/2012/main" userId="dd01f70e-cf68-401b-be30-2001a2d73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3"/>
    <p:restoredTop sz="94679"/>
  </p:normalViewPr>
  <p:slideViewPr>
    <p:cSldViewPr snapToGrid="0" snapToObjects="1">
      <p:cViewPr varScale="1">
        <p:scale>
          <a:sx n="49" d="100"/>
          <a:sy n="49" d="100"/>
        </p:scale>
        <p:origin x="4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20:05:23.107" idx="5">
    <p:pos x="4802" y="875"/>
    <p:text>From state to state we more or less expect a similar experience when we encounter law enforcement.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07:12.453" idx="6">
    <p:pos x="4802" y="971"/>
    <p:text>This is a gross underestimation of the range of resources and technogical capacity.</p:text>
    <p:extLst>
      <p:ext uri="{C676402C-5697-4E1C-873F-D02D1690AC5C}">
        <p15:threadingInfo xmlns:p15="http://schemas.microsoft.com/office/powerpoint/2012/main" timeZoneBias="300">
          <p15:parentCm authorId="1" idx="5"/>
        </p15:threadingInfo>
      </p:ext>
    </p:extLst>
  </p:cm>
  <p:cm authorId="1" dt="2018-07-05T20:34:07.810" idx="7">
    <p:pos x="10" y="10"/>
    <p:text>Crime mapping is often thought of as an internal function. For example, hot spot policing is the common practice of focusing efforts on areas of high crime.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43:54.926" idx="8">
    <p:pos x="10" y="106"/>
    <p:text>However, maps of reported incidents can be used as a vehicle for transparency with the public.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16.386" idx="9">
    <p:pos x="10" y="202"/>
    <p:text>In the U.S. we more or less expect the roles and capabilities of all police departments the same.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38.554" idx="10">
    <p:pos x="10" y="298"/>
    <p:text>In reality, most police departments are small.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6T16:09:38.572" idx="11">
    <p:pos x="10" y="10"/>
    <p:text>In 2015 a presidential task force outlined 7 pillars of guidance for the promotion of police-citizen relationships. One recommendation was the establishment of transparency and accountabililty to build public trust and legitimacy.</p:text>
    <p:extLst mod="1">
      <p:ext uri="{C676402C-5697-4E1C-873F-D02D1690AC5C}">
        <p15:threadingInfo xmlns:p15="http://schemas.microsoft.com/office/powerpoint/2012/main" timeZoneBias="300"/>
      </p:ext>
    </p:extLst>
  </p:cm>
  <p:cm authorId="1" dt="2018-07-07T21:53:49.656" idx="17">
    <p:pos x="10" y="106"/>
    <p:text>This research found that people are more likely to obey the law when the authority is perceived as legitimate.</p:text>
    <p:extLst>
      <p:ext uri="{C676402C-5697-4E1C-873F-D02D1690AC5C}">
        <p15:threadingInfo xmlns:p15="http://schemas.microsoft.com/office/powerpoint/2012/main" timeZoneBias="300">
          <p15:parentCm authorId="1" idx="11"/>
        </p15:threadingInfo>
      </p:ext>
    </p:extLst>
  </p:cm>
  <p:cm authorId="1" dt="2018-07-07T21:57:42.135" idx="19">
    <p:pos x="10" y="202"/>
    <p:text>We suggest in this project that both the availability of police data AND presentation play a role in establishing legitimacy.</p:text>
    <p:extLst>
      <p:ext uri="{C676402C-5697-4E1C-873F-D02D1690AC5C}">
        <p15:threadingInfo xmlns:p15="http://schemas.microsoft.com/office/powerpoint/2012/main" timeZoneBias="30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0:38.876" idx="1">
    <p:pos x="10" y="10"/>
    <p:text>Interactive maps: What we know and what we need to know, Robert E. Roth, Journal of Spatial Information Science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1:49.043" idx="2">
    <p:pos x="10" y="10"/>
    <p:text>Using the Principles of Interactive
Cartography to Communicate the
Mechanisms of Migraine Pain, Cheng et.al., Journal of Visual Communication in Medicine, September 2008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3:25.350" idx="4">
    <p:pos x="10" y="10"/>
    <p:text>Semiology of Graphics, Jacques Bertin 1983 book 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1:26.462" idx="3">
    <p:pos x="10" y="10"/>
    <p:text>ColorBrewer.org: An Online Tool for Selecting Colour Schemes for Maps, Harrower, Mark, Brewer, Cynthia, The Cartographic Journal, 2003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58:49.651" idx="5">
    <p:pos x="10" y="10"/>
    <p:text>https://www.cdc.gov/dhdsp/maps/GISX/training/module3/files/3_hotspot_analysis_module.PDF</p:text>
    <p:extLst>
      <p:ext uri="{C676402C-5697-4E1C-873F-D02D1690AC5C}">
        <p15:threadingInfo xmlns:p15="http://schemas.microsoft.com/office/powerpoint/2012/main" timeZoneBias="300"/>
      </p:ext>
    </p:extLst>
  </p:cm>
  <p:cm authorId="2" dt="2018-07-06T21:59:46.946" idx="6">
    <p:pos x="10" y="106"/>
    <p:text>Density can tell where clusters exist in your data if they are statically significant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0:11.134" idx="7">
    <p:pos x="10" y="202"/>
    <p:text>Hotspot uses vectors and not rasters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2.547" idx="8">
    <p:pos x="10" y="298"/>
    <p:text>More easily explained by saying polygons such as shapefiles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7.094" idx="9">
    <p:pos x="106" y="106"/>
    <p:text>Heatmaps are fluid so they don't follow boundaries like streets in our case.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2:11:05.190" idx="10">
    <p:pos x="10" y="10"/>
    <p:text>Heatmaps require a lot of tuning to find the goldielox view, too little and the user can't see anything, too much and the map is filled.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A Geovisual Framework with Open Data for Novice Users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85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Example variable-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64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with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899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429000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4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0204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6C729-AF42-084C-B2FC-98F18208F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1719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2ED82-EF76-AE40-B691-F6D27BC4CFC1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988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16598A-D532-E34A-A77F-694AC726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988" y="1318139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FB597-0B85-4C4D-9F54-9795E69E15A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2EA6F3-EAAC-BF4C-B8AE-D47B48833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9974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3578235" cy="501835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1830s </a:t>
            </a:r>
            <a:r>
              <a:rPr lang="en-US" sz="2800" dirty="0" err="1">
                <a:latin typeface="Gill Sans MT" panose="020B0502020104020203" pitchFamily="34" charset="0"/>
              </a:rPr>
              <a:t>Guerry</a:t>
            </a:r>
            <a:r>
              <a:rPr lang="en-US" sz="2800" dirty="0">
                <a:latin typeface="Gill Sans MT" panose="020B0502020104020203" pitchFamily="34" charset="0"/>
              </a:rPr>
              <a:t> maps crime rates and education in France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Birth of criminology and sociology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1990s crime mapping goes digital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Police adoption of digital maps remains complicated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14304-B3DA-4063-9DCD-A494B6D3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62" y="1180830"/>
            <a:ext cx="47484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9974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Cartographic Interaction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The use of a digital map by a user facilitated by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A9DB5B-67E0-2845-B23D-09D52EDE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  <a:p>
            <a:r>
              <a:rPr lang="en-US" dirty="0">
                <a:latin typeface="Gill Sans MT" panose="020B0502020104020203" pitchFamily="34" charset="77"/>
              </a:rPr>
              <a:t>Use goes beyond crime mapping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Medical, engineering, biology, etc.</a:t>
            </a:r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883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The goal of color in a map is to give a clear visual indication of what is happening on the earth[x].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33" y="3312673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909430" y="4021543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Orange dots are other contagious diseases</a:t>
            </a:r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127" y="2375897"/>
            <a:ext cx="499574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C6933-2C8F-6E4D-AB5D-8B1B723B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844" y="2732088"/>
            <a:ext cx="4371278" cy="3200400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68F495E-F565-024E-8EFF-56020337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Graphically showing the difference between entities by using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3E9EF-DEEE-B946-AAB3-A6EBEA3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2732088"/>
            <a:ext cx="3642142" cy="18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6715-961F-8849-8097-B8B252861C7A}"/>
              </a:ext>
            </a:extLst>
          </p:cNvPr>
          <p:cNvSpPr txBox="1"/>
          <p:nvPr/>
        </p:nvSpPr>
        <p:spPr>
          <a:xfrm>
            <a:off x="556311" y="4737706"/>
            <a:ext cx="356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Color Brewer[x]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Online tool for selecting color schemes for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Discrete, multiple variables</a:t>
            </a:r>
          </a:p>
          <a:p>
            <a:pPr>
              <a:lnSpc>
                <a:spcPct val="150000"/>
              </a:lnSpc>
            </a:pPr>
            <a:r>
              <a:rPr lang="en-US" dirty="0"/>
              <a:t>View of landscape</a:t>
            </a:r>
          </a:p>
          <a:p>
            <a:pPr>
              <a:lnSpc>
                <a:spcPct val="150000"/>
              </a:lnSpc>
            </a:pPr>
            <a:r>
              <a:rPr lang="en-US" dirty="0"/>
              <a:t>Dot size can be misleading</a:t>
            </a:r>
          </a:p>
          <a:p>
            <a:pPr>
              <a:lnSpc>
                <a:spcPct val="150000"/>
              </a:lnSpc>
            </a:pPr>
            <a:r>
              <a:rPr lang="en-US" dirty="0"/>
              <a:t>Opacity for density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Maps at the same scale different dots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3818C-8404-BF44-A4DE-89FC6DC96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42"/>
          <a:stretch/>
        </p:blipFill>
        <p:spPr>
          <a:xfrm>
            <a:off x="123544" y="2738267"/>
            <a:ext cx="2690516" cy="29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45ECB-29A6-AA40-A0B9-A8565247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8"/>
          <a:stretch/>
        </p:blipFill>
        <p:spPr>
          <a:xfrm>
            <a:off x="2779729" y="2732262"/>
            <a:ext cx="3061343" cy="3009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70D4E-8747-B243-B2BC-49BEE83A0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0"/>
          <a:stretch/>
        </p:blipFill>
        <p:spPr>
          <a:xfrm>
            <a:off x="5806740" y="2778018"/>
            <a:ext cx="3092223" cy="2917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4BCDA1-AE45-1A4B-8272-FD0651082735}"/>
              </a:ext>
            </a:extLst>
          </p:cNvPr>
          <p:cNvSpPr txBox="1"/>
          <p:nvPr/>
        </p:nvSpPr>
        <p:spPr>
          <a:xfrm>
            <a:off x="359668" y="2093980"/>
            <a:ext cx="22182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Small Dots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225AA-09C0-9D48-8EA3-5B0DBC7A8979}"/>
              </a:ext>
            </a:extLst>
          </p:cNvPr>
          <p:cNvSpPr txBox="1"/>
          <p:nvPr/>
        </p:nvSpPr>
        <p:spPr>
          <a:xfrm>
            <a:off x="3462866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Large Transparent Dots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F05C8-E342-3E47-8297-641243A29A46}"/>
              </a:ext>
            </a:extLst>
          </p:cNvPr>
          <p:cNvSpPr txBox="1"/>
          <p:nvPr/>
        </p:nvSpPr>
        <p:spPr>
          <a:xfrm>
            <a:off x="6457950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18"/>
            <a:ext cx="7886700" cy="1344471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3153"/>
            <a:ext cx="7886700" cy="4305662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Multi-purpose: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Shaping policy/strategy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Hot spot mapping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Crisis intervention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Public transparency and engagement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D545D2-BC4E-4F0B-A9E9-0120D65864AF}"/>
              </a:ext>
            </a:extLst>
          </p:cNvPr>
          <p:cNvGrpSpPr/>
          <p:nvPr/>
        </p:nvGrpSpPr>
        <p:grpSpPr>
          <a:xfrm>
            <a:off x="4857960" y="1785473"/>
            <a:ext cx="1599990" cy="496595"/>
            <a:chOff x="4981659" y="1795485"/>
            <a:chExt cx="1599990" cy="4965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398EB-EF2B-4E6E-8F45-59946C474CD7}"/>
                </a:ext>
              </a:extLst>
            </p:cNvPr>
            <p:cNvSpPr/>
            <p:nvPr/>
          </p:nvSpPr>
          <p:spPr>
            <a:xfrm>
              <a:off x="4981659" y="1795485"/>
              <a:ext cx="1599990" cy="49659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44E17C-6B93-440A-8A26-B5E6BA606F66}"/>
                </a:ext>
              </a:extLst>
            </p:cNvPr>
            <p:cNvSpPr txBox="1"/>
            <p:nvPr/>
          </p:nvSpPr>
          <p:spPr>
            <a:xfrm>
              <a:off x="4981660" y="1830415"/>
              <a:ext cx="159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Police User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950F31-8184-4658-9748-57037294453E}"/>
              </a:ext>
            </a:extLst>
          </p:cNvPr>
          <p:cNvGrpSpPr/>
          <p:nvPr/>
        </p:nvGrpSpPr>
        <p:grpSpPr>
          <a:xfrm>
            <a:off x="6736765" y="3747578"/>
            <a:ext cx="1700209" cy="496595"/>
            <a:chOff x="5083949" y="2332579"/>
            <a:chExt cx="1700209" cy="4965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7BC5FE-DDFE-40DB-B99B-28816FD83B71}"/>
                </a:ext>
              </a:extLst>
            </p:cNvPr>
            <p:cNvSpPr/>
            <p:nvPr/>
          </p:nvSpPr>
          <p:spPr>
            <a:xfrm>
              <a:off x="5134059" y="2332579"/>
              <a:ext cx="1599990" cy="49659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DAF7E4-A097-4788-8EF9-20E267A6B460}"/>
                </a:ext>
              </a:extLst>
            </p:cNvPr>
            <p:cNvSpPr/>
            <p:nvPr/>
          </p:nvSpPr>
          <p:spPr>
            <a:xfrm>
              <a:off x="5083949" y="2332579"/>
              <a:ext cx="17002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Citizen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6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F5B4F-8198-4ACC-94EB-D755146A3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Solution to densely populated dot map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Mouse over feature shows captured area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‘</a:t>
            </a:r>
            <a:r>
              <a:rPr lang="en-US" dirty="0" err="1"/>
              <a:t>Spiderfy</a:t>
            </a:r>
            <a:r>
              <a:rPr lang="en-US" dirty="0"/>
              <a:t>’ shows individual markers on close 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Computationally more efficient than dot</a:t>
            </a:r>
          </a:p>
        </p:txBody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03DD5365-CE86-46F5-B74C-0FCD9F0B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9" y="2471096"/>
            <a:ext cx="4041264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5347F-3F78-42A4-B01D-20AD78E00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39" y="2471096"/>
            <a:ext cx="3995484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857E5E-A3C8-44AC-8D85-9094F951EE47}"/>
              </a:ext>
            </a:extLst>
          </p:cNvPr>
          <p:cNvSpPr txBox="1">
            <a:spLocks/>
          </p:cNvSpPr>
          <p:nvPr/>
        </p:nvSpPr>
        <p:spPr>
          <a:xfrm>
            <a:off x="1198457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Mouse Hover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58471-9679-4016-84EF-102FFB9E8447}"/>
              </a:ext>
            </a:extLst>
          </p:cNvPr>
          <p:cNvSpPr txBox="1">
            <a:spLocks/>
          </p:cNvSpPr>
          <p:nvPr/>
        </p:nvSpPr>
        <p:spPr>
          <a:xfrm>
            <a:off x="5659092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2 Cluster Zoom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‘</a:t>
            </a:r>
            <a:r>
              <a:rPr lang="en-US" sz="5600" dirty="0" err="1">
                <a:latin typeface="Gill Sans MT" panose="020B0502020104020203" pitchFamily="34" charset="0"/>
              </a:rPr>
              <a:t>Spiderfy</a:t>
            </a:r>
            <a:r>
              <a:rPr lang="en-US" sz="5600" dirty="0">
                <a:latin typeface="Gill Sans MT" panose="020B0502020104020203" pitchFamily="34" charset="0"/>
              </a:rPr>
              <a:t>’ markers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Density, higher level view</a:t>
            </a:r>
          </a:p>
          <a:p>
            <a:pPr>
              <a:lnSpc>
                <a:spcPct val="150000"/>
              </a:lnSpc>
            </a:pPr>
            <a:r>
              <a:rPr lang="en-US" dirty="0"/>
              <a:t>Heat v. Hot Spot important distinction</a:t>
            </a:r>
          </a:p>
          <a:p>
            <a:pPr>
              <a:lnSpc>
                <a:spcPct val="150000"/>
              </a:lnSpc>
            </a:pPr>
            <a:r>
              <a:rPr lang="en-US" dirty="0"/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7AEA0-BBDB-404B-90C6-9868C855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5" y="1561519"/>
            <a:ext cx="8190850" cy="46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# NIBRS Incident types</a:t>
            </a:r>
          </a:p>
          <a:p>
            <a:pPr>
              <a:lnSpc>
                <a:spcPct val="150000"/>
              </a:lnSpc>
            </a:pPr>
            <a:r>
              <a:rPr lang="en-US" dirty="0"/>
              <a:t>Can’t display all variables at once</a:t>
            </a:r>
          </a:p>
          <a:p>
            <a:pPr>
              <a:lnSpc>
                <a:spcPct val="150000"/>
              </a:lnSpc>
            </a:pPr>
            <a:r>
              <a:rPr lang="en-US" dirty="0"/>
              <a:t>What are most useful for citizens?</a:t>
            </a:r>
          </a:p>
          <a:p>
            <a:pPr>
              <a:lnSpc>
                <a:spcPct val="150000"/>
              </a:lnSpc>
            </a:pPr>
            <a:r>
              <a:rPr lang="en-US" dirty="0"/>
              <a:t>Careful to choose several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Website!!!!!!!!!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D5F15-F969-DE44-92FA-878FE7AE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246" y="2183344"/>
            <a:ext cx="4841104" cy="38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DBF3-7EBB-4E23-BA27-CF8CA07D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49B3-6BCB-49D7-B27D-2EA28C0C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4AA5-8924-4DCA-8361-74FE884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3B7-8DF0-49D3-B044-0803301C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D912-5B01-4948-BF5F-ACB9CE2B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BC6F-E5FB-4D94-99A7-72C71038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framework sets out to guide smaller LEA’s in communicating to the citizen user with geovisualization</a:t>
            </a:r>
          </a:p>
          <a:p>
            <a:pPr lvl="1"/>
            <a:r>
              <a:rPr lang="en-US" dirty="0"/>
              <a:t>Time-bound</a:t>
            </a:r>
          </a:p>
          <a:p>
            <a:pPr lvl="1"/>
            <a:r>
              <a:rPr lang="en-US" dirty="0"/>
              <a:t>Limited variables</a:t>
            </a:r>
          </a:p>
          <a:p>
            <a:pPr lvl="1"/>
            <a:r>
              <a:rPr lang="en-US" dirty="0"/>
              <a:t>Well thought out colors</a:t>
            </a:r>
          </a:p>
          <a:p>
            <a:pPr lvl="1"/>
            <a:r>
              <a:rPr lang="en-US" dirty="0"/>
              <a:t>Right map for the right incident</a:t>
            </a:r>
          </a:p>
          <a:p>
            <a:pPr lvl="1"/>
            <a:r>
              <a:rPr lang="en-US" dirty="0"/>
              <a:t>Clean easy to read base maps</a:t>
            </a:r>
          </a:p>
          <a:p>
            <a:pPr lvl="1"/>
            <a:r>
              <a:rPr lang="en-US" dirty="0"/>
              <a:t>Interactive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826BC5-EA7C-4BAD-8039-E1532BC3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73" y="1459523"/>
            <a:ext cx="8165854" cy="2268415"/>
          </a:xfrm>
        </p:spPr>
        <p:txBody>
          <a:bodyPr/>
          <a:lstStyle/>
          <a:p>
            <a:pPr marL="0" lvl="2" indent="0" algn="ctr">
              <a:buNone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"Law enforcement agencies should also establish</a:t>
            </a:r>
          </a:p>
          <a:p>
            <a:pPr marL="0" lvl="2" indent="0" algn="ctr">
              <a:buNone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a culture of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transparency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accountability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to</a:t>
            </a:r>
          </a:p>
          <a:p>
            <a:pPr marL="0" lvl="2" indent="0" algn="ctr">
              <a:buNone/>
            </a:pP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build public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trust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Garamond" panose="02020404030301010803" pitchFamily="18" charset="0"/>
              </a:rPr>
              <a:t>legitimacy</a:t>
            </a:r>
            <a:r>
              <a:rPr lang="en-US" dirty="0">
                <a:solidFill>
                  <a:schemeClr val="tx1"/>
                </a:solidFill>
                <a:latin typeface="Garamond" panose="02020404030301010803" pitchFamily="18" charset="0"/>
              </a:rPr>
              <a:t>. "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A9145-5411-4326-BE19-F9FA7E66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84" y="3053516"/>
            <a:ext cx="4994031" cy="264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09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0DD8B9-1C66-46CA-990E-435F5B867925}"/>
              </a:ext>
            </a:extLst>
          </p:cNvPr>
          <p:cNvSpPr txBox="1">
            <a:spLocks/>
          </p:cNvSpPr>
          <p:nvPr/>
        </p:nvSpPr>
        <p:spPr>
          <a:xfrm>
            <a:off x="1099038" y="1279526"/>
            <a:ext cx="6945924" cy="44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the public know what or how to use: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Application Programming Interface (API)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a giant data table engage the public?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F2243-686F-475D-A9AF-E9A4BDA3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69777"/>
            <a:ext cx="8686800" cy="1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4028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Two part: </a:t>
            </a: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New national standard for crime reporting called NIBRS (National Incident-Based Reporting System) 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No current standards for geographical visualization of NIBRS data for the public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8592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and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244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638946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425951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676721" y="5058311"/>
            <a:ext cx="1416818" cy="68328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102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No LEA standards: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Crime maps published by assortment of groups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Data source can be unclear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Variety of design features and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7167</TotalTime>
  <Words>1000</Words>
  <Application>Microsoft Office PowerPoint</Application>
  <PresentationFormat>On-screen Show (4:3)</PresentationFormat>
  <Paragraphs>274</Paragraphs>
  <Slides>39</Slides>
  <Notes>1</Notes>
  <HiddenSlides>28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Calibri Light</vt:lpstr>
      <vt:lpstr>Garamond</vt:lpstr>
      <vt:lpstr>Gill Sans MT</vt:lpstr>
      <vt:lpstr>Microsoft Tai Le</vt:lpstr>
      <vt:lpstr>Office Theme</vt:lpstr>
      <vt:lpstr> A Geovisual Framework with Open Data for Novice Users </vt:lpstr>
      <vt:lpstr>Crime Mapping</vt:lpstr>
      <vt:lpstr>Crime Mapping</vt:lpstr>
      <vt:lpstr>Transparency</vt:lpstr>
      <vt:lpstr>Open Data</vt:lpstr>
      <vt:lpstr>Motivation</vt:lpstr>
      <vt:lpstr>Motivation</vt:lpstr>
      <vt:lpstr>Motivation</vt:lpstr>
      <vt:lpstr>Motivation</vt:lpstr>
      <vt:lpstr>Data Source</vt:lpstr>
      <vt:lpstr>Data Source</vt:lpstr>
      <vt:lpstr>Map Making</vt:lpstr>
      <vt:lpstr>Map Making</vt:lpstr>
      <vt:lpstr>Map Making</vt:lpstr>
      <vt:lpstr>Intro to framework</vt:lpstr>
      <vt:lpstr>Intro to framework</vt:lpstr>
      <vt:lpstr>Intro to framework</vt:lpstr>
      <vt:lpstr>Geovisual Framework</vt:lpstr>
      <vt:lpstr>Geovisual Framework</vt:lpstr>
      <vt:lpstr>Interactivity</vt:lpstr>
      <vt:lpstr>Interactivity</vt:lpstr>
      <vt:lpstr>Interactivity</vt:lpstr>
      <vt:lpstr>Color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Variable Selection</vt:lpstr>
      <vt:lpstr>Variable Selection</vt:lpstr>
      <vt:lpstr>Deployment &amp; Conclusion</vt:lpstr>
      <vt:lpstr>Deployment &amp; Conclusion</vt:lpstr>
      <vt:lpstr>Deployment &amp; Conclusion</vt:lpstr>
      <vt:lpstr>Deployment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Lauren Darr</cp:lastModifiedBy>
  <cp:revision>98</cp:revision>
  <dcterms:created xsi:type="dcterms:W3CDTF">2017-03-18T16:30:52Z</dcterms:created>
  <dcterms:modified xsi:type="dcterms:W3CDTF">2018-07-08T03:38:24Z</dcterms:modified>
</cp:coreProperties>
</file>